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Garamond"/>
      <p:regular r:id="rId17"/>
      <p:bold r:id="rId18"/>
      <p:italic r:id="rId19"/>
      <p:boldItalic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aramond-boldItalic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Garamond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aramond-italic.fntdata"/><Relationship Id="rId6" Type="http://schemas.openxmlformats.org/officeDocument/2006/relationships/slide" Target="slides/slide1.xml"/><Relationship Id="rId18" Type="http://schemas.openxmlformats.org/officeDocument/2006/relationships/font" Target="fonts/Garamon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9" name="Google Shape;13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3" name="Google Shape;15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6" name="Google Shape;16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580606" y="-1875631"/>
            <a:ext cx="5030788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285038" y="1828804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697038" y="-812796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609600" y="1095375"/>
            <a:ext cx="10972800" cy="5030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963084" y="4406903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93369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93369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609602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609602" y="1435103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09600" y="1095375"/>
            <a:ext cx="10972800" cy="5030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s://docs.samarth.ac.in/docs/intro/introduction/" TargetMode="External"/><Relationship Id="rId11" Type="http://schemas.openxmlformats.org/officeDocument/2006/relationships/hyperlink" Target="https://arxiv.org/abs/2509.05276" TargetMode="External"/><Relationship Id="rId10" Type="http://schemas.openxmlformats.org/officeDocument/2006/relationships/hyperlink" Target="https://research.aimultiple.com/agentic-ai-erp/" TargetMode="External"/><Relationship Id="rId12" Type="http://schemas.openxmlformats.org/officeDocument/2006/relationships/hyperlink" Target="https://github.com/BICLab/SpikingBrain-7B" TargetMode="External"/><Relationship Id="rId9" Type="http://schemas.openxmlformats.org/officeDocument/2006/relationships/hyperlink" Target="https://docs.n8n.io/advanced-ai/langchain/langchain-learning-resources/" TargetMode="External"/><Relationship Id="rId5" Type="http://schemas.openxmlformats.org/officeDocument/2006/relationships/hyperlink" Target="https://docs.samarth.ac.in/docs/intro/introduction/" TargetMode="External"/><Relationship Id="rId6" Type="http://schemas.openxmlformats.org/officeDocument/2006/relationships/hyperlink" Target="https://samarth.edu.in/" TargetMode="External"/><Relationship Id="rId7" Type="http://schemas.openxmlformats.org/officeDocument/2006/relationships/hyperlink" Target="https://samarth.edu.in/" TargetMode="External"/><Relationship Id="rId8" Type="http://schemas.openxmlformats.org/officeDocument/2006/relationships/hyperlink" Target="https://scdn.samarth.ac.in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/>
          <p:nvPr/>
        </p:nvSpPr>
        <p:spPr>
          <a:xfrm>
            <a:off x="5656780" y="851521"/>
            <a:ext cx="4638605" cy="5154967"/>
          </a:xfrm>
          <a:custGeom>
            <a:rect b="b" l="l" r="r" t="t"/>
            <a:pathLst>
              <a:path extrusionOk="0" h="5154967" w="6184806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rgbClr val="7F7F7F">
              <a:alpha val="1490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 rotWithShape="1">
          <a:blip r:embed="rId3">
            <a:alphaModFix/>
          </a:blip>
          <a:srcRect b="0" l="0" r="59916" t="0"/>
          <a:stretch/>
        </p:blipFill>
        <p:spPr>
          <a:xfrm>
            <a:off x="6854891" y="1715881"/>
            <a:ext cx="3203509" cy="342623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 txBox="1"/>
          <p:nvPr>
            <p:ph idx="1" type="subTitle"/>
          </p:nvPr>
        </p:nvSpPr>
        <p:spPr>
          <a:xfrm>
            <a:off x="1245686" y="648614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t/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TITLE PAGE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3"/>
          <p:cNvSpPr txBox="1"/>
          <p:nvPr>
            <p:ph type="ctrTitle"/>
          </p:nvPr>
        </p:nvSpPr>
        <p:spPr>
          <a:xfrm>
            <a:off x="331286" y="-526757"/>
            <a:ext cx="10363200" cy="2076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SMART INDIA HACKATHON 2025</a:t>
            </a:r>
            <a:endParaRPr b="1" sz="400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188825" y="1832250"/>
            <a:ext cx="7225500" cy="5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 Statement ID – 25103</a:t>
            </a:r>
            <a:endParaRPr/>
          </a:p>
          <a:p>
            <a:pPr indent="-285750" lvl="0" marL="28575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 Statement Title- </a:t>
            </a:r>
            <a:r>
              <a:rPr lang="en-US" sz="2400">
                <a:solidFill>
                  <a:schemeClr val="dk1"/>
                </a:solidFill>
              </a:rPr>
              <a:t>ERP-based Integrated Student Management system</a:t>
            </a: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/>
          </a:p>
          <a:p>
            <a:pPr indent="-285750" lvl="0" marL="28575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Theme- </a:t>
            </a:r>
            <a:r>
              <a:rPr b="1" lang="en-US" sz="2400">
                <a:solidFill>
                  <a:srgbClr val="212529"/>
                </a:solidFill>
              </a:rPr>
              <a:t>Smart Automation</a:t>
            </a:r>
            <a:endParaRPr b="1" sz="2800"/>
          </a:p>
          <a:p>
            <a:pPr indent="-285750" lvl="0" marL="28575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PS Category- Software</a:t>
            </a:r>
            <a:endParaRPr/>
          </a:p>
          <a:p>
            <a:pPr indent="-285750" lvl="0" marL="28575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ID-</a:t>
            </a:r>
            <a:endParaRPr/>
          </a:p>
          <a:p>
            <a:pPr indent="-285750" lvl="0" marL="28575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Name (Registered on portal)- </a:t>
            </a:r>
            <a:r>
              <a:rPr b="1" lang="en-US" sz="2400">
                <a:solidFill>
                  <a:schemeClr val="dk1"/>
                </a:solidFill>
              </a:rPr>
              <a:t>Ednext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www.sih.gov.in/img1/SIH-Logo.png" id="94" name="Google Shape;94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41366" y="6297"/>
            <a:ext cx="2209120" cy="1122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rotWithShape="0" dir="5400000" dist="23000">
              <a:srgbClr val="80808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4"/>
          <p:cNvSpPr txBox="1"/>
          <p:nvPr>
            <p:ph type="title"/>
          </p:nvPr>
        </p:nvSpPr>
        <p:spPr>
          <a:xfrm>
            <a:off x="182998" y="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en-US" sz="36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3600">
                <a:latin typeface="Times New Roman"/>
                <a:ea typeface="Times New Roman"/>
                <a:cs typeface="Times New Roman"/>
                <a:sym typeface="Times New Roman"/>
              </a:rPr>
              <a:t>IDEA </a:t>
            </a:r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-1" y="1291621"/>
            <a:ext cx="121920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2"/>
                </a:solidFill>
              </a:rPr>
              <a:t> Vidya, an AI-Agentic ERP, uses an Agent-to-Agent (A2A) protocol. This system enables autonomous AI agents to seamlessly communicate and execute tasks, transforming static educational ERPs into dynamic, intelligent management systems for Indian institutions.</a:t>
            </a:r>
            <a:endParaRPr sz="17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7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7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03" name="Google Shape;103;p14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>
                <a:solidFill>
                  <a:schemeClr val="lt1"/>
                </a:solidFill>
              </a:rPr>
              <a:t>‹#›</a:t>
            </a:fld>
            <a:endParaRPr b="1">
              <a:solidFill>
                <a:schemeClr val="lt1"/>
              </a:solidFill>
            </a:endParaRPr>
          </a:p>
        </p:txBody>
      </p:sp>
      <p:sp>
        <p:nvSpPr>
          <p:cNvPr id="104" name="Google Shape;104;p14"/>
          <p:cNvSpPr txBox="1"/>
          <p:nvPr>
            <p:ph idx="11" type="ftr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@SIH Idea submission-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descr="Your startup LOGO" id="105" name="Google Shape;105;p14"/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Ednext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s://www.sih.gov.in/img1/SIH-Logo.png" id="106" name="Google Shape;10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1366" y="57097"/>
            <a:ext cx="2209120" cy="1122868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4"/>
          <p:cNvSpPr txBox="1"/>
          <p:nvPr/>
        </p:nvSpPr>
        <p:spPr>
          <a:xfrm>
            <a:off x="179725" y="2178650"/>
            <a:ext cx="6919200" cy="19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Problem</a:t>
            </a:r>
            <a:endParaRPr sz="2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b="1" lang="en-US" sz="1600">
                <a:solidFill>
                  <a:schemeClr val="dk2"/>
                </a:solidFill>
              </a:rPr>
              <a:t>Interfaces:</a:t>
            </a:r>
            <a:r>
              <a:rPr lang="en-US" sz="1600">
                <a:solidFill>
                  <a:schemeClr val="dk2"/>
                </a:solidFill>
              </a:rPr>
              <a:t> Outdated UIs, poor mobile-web sync, and non-intuitive navigation lead to user frustration.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b="1" lang="en-US" sz="1600">
                <a:solidFill>
                  <a:schemeClr val="dk2"/>
                </a:solidFill>
              </a:rPr>
              <a:t>Data Silos:</a:t>
            </a:r>
            <a:r>
              <a:rPr lang="en-US" sz="1600">
                <a:solidFill>
                  <a:schemeClr val="dk2"/>
                </a:solidFill>
              </a:rPr>
              <a:t> Modules lack API integration, causing fragmented data and manual reconciliation.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b="1" lang="en-US" sz="1600">
                <a:solidFill>
                  <a:schemeClr val="dk2"/>
                </a:solidFill>
              </a:rPr>
              <a:t>Limitations:</a:t>
            </a:r>
            <a:r>
              <a:rPr lang="en-US" sz="1600">
                <a:solidFill>
                  <a:schemeClr val="dk2"/>
                </a:solidFill>
              </a:rPr>
              <a:t> Poor scalability for multi-campus setups and inadequate data security features.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128875" y="4226050"/>
            <a:ext cx="7020900" cy="20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  <a:endParaRPr sz="2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libri"/>
              <a:buChar char="●"/>
            </a:pPr>
            <a:r>
              <a:rPr b="1"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Unified Access:</a:t>
            </a: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Mobile-first apps</a:t>
            </a: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&amp; </a:t>
            </a:r>
            <a:r>
              <a:rPr b="1"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responsive web portal</a:t>
            </a: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for easy, intelligent user experience.</a:t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libri"/>
              <a:buChar char="●"/>
            </a:pPr>
            <a:r>
              <a:rPr b="1"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Smart Automation:</a:t>
            </a: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AI agents</a:t>
            </a: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using </a:t>
            </a:r>
            <a:r>
              <a:rPr b="1"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A2A protocol</a:t>
            </a: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break </a:t>
            </a:r>
            <a:r>
              <a:rPr b="1"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data silos</a:t>
            </a: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, automating cross-module workflows.</a:t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b="1" lang="en-US">
                <a:solidFill>
                  <a:schemeClr val="dk2"/>
                </a:solidFill>
              </a:rPr>
              <a:t>Verifiable Security</a:t>
            </a:r>
            <a:r>
              <a:rPr lang="en-US">
                <a:solidFill>
                  <a:schemeClr val="dk2"/>
                </a:solidFill>
              </a:rPr>
              <a:t>: An open-source </a:t>
            </a:r>
            <a:r>
              <a:rPr b="1" lang="en-US">
                <a:solidFill>
                  <a:schemeClr val="dk2"/>
                </a:solidFill>
              </a:rPr>
              <a:t>blockchain (Hyperledger Fabric)</a:t>
            </a:r>
            <a:r>
              <a:rPr lang="en-US">
                <a:solidFill>
                  <a:schemeClr val="dk2"/>
                </a:solidFill>
              </a:rPr>
              <a:t> secures marksheets, attendance, and exam data, making them tamper-proof and verifiable.</a:t>
            </a:r>
            <a:r>
              <a:rPr lang="en-US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14" title="Gemini_Generated_Image_ablb86ablb86ablb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1425" y="1987525"/>
            <a:ext cx="4680550" cy="4273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rotWithShape="0" dir="5400000" dist="23000">
              <a:srgbClr val="80808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5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Times New Roman"/>
                <a:ea typeface="Times New Roman"/>
                <a:cs typeface="Times New Roman"/>
                <a:sym typeface="Times New Roman"/>
              </a:rPr>
              <a:t>TECHNICAL APPROACH</a:t>
            </a:r>
            <a:endParaRPr/>
          </a:p>
        </p:txBody>
      </p:sp>
      <p:sp>
        <p:nvSpPr>
          <p:cNvPr id="117" name="Google Shape;117;p15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>
                <a:solidFill>
                  <a:schemeClr val="lt1"/>
                </a:solidFill>
              </a:rPr>
              <a:t>‹#›</a:t>
            </a:fld>
            <a:endParaRPr b="1">
              <a:solidFill>
                <a:schemeClr val="lt1"/>
              </a:solidFill>
            </a:endParaRPr>
          </a:p>
        </p:txBody>
      </p:sp>
      <p:sp>
        <p:nvSpPr>
          <p:cNvPr id="118" name="Google Shape;118;p15"/>
          <p:cNvSpPr txBox="1"/>
          <p:nvPr>
            <p:ph idx="11" type="ftr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@SIH Idea submission-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descr="Your startup LOGO" id="119" name="Google Shape;119;p15"/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Ednext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s://www.sih.gov.in/img1/SIH-Logo.png" id="120" name="Google Shape;12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1366" y="57097"/>
            <a:ext cx="2209120" cy="1122868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5"/>
          <p:cNvSpPr txBox="1"/>
          <p:nvPr/>
        </p:nvSpPr>
        <p:spPr>
          <a:xfrm>
            <a:off x="210275" y="1254925"/>
            <a:ext cx="5885700" cy="49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2"/>
                </a:solidFill>
              </a:rPr>
              <a:t>CORE ARCHITECTURE &amp; METHODOLOGY</a:t>
            </a:r>
            <a:endParaRPr b="1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>
                <a:solidFill>
                  <a:schemeClr val="dk2"/>
                </a:solidFill>
              </a:rPr>
              <a:t>Architecture:</a:t>
            </a:r>
            <a:r>
              <a:rPr lang="en-US">
                <a:solidFill>
                  <a:schemeClr val="dk2"/>
                </a:solidFill>
              </a:rPr>
              <a:t> We will use a </a:t>
            </a:r>
            <a:r>
              <a:rPr b="1" lang="en-US">
                <a:solidFill>
                  <a:schemeClr val="dk2"/>
                </a:solidFill>
              </a:rPr>
              <a:t>cloud-native microservices architecture</a:t>
            </a:r>
            <a:r>
              <a:rPr lang="en-US">
                <a:solidFill>
                  <a:schemeClr val="dk2"/>
                </a:solidFill>
              </a:rPr>
              <a:t> for scalability and modularity.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>
                <a:solidFill>
                  <a:schemeClr val="dk2"/>
                </a:solidFill>
              </a:rPr>
              <a:t>Frontend:</a:t>
            </a:r>
            <a:r>
              <a:rPr lang="en-US">
                <a:solidFill>
                  <a:schemeClr val="dk2"/>
                </a:solidFill>
              </a:rPr>
              <a:t> A </a:t>
            </a:r>
            <a:r>
              <a:rPr b="1" lang="en-US">
                <a:solidFill>
                  <a:schemeClr val="dk2"/>
                </a:solidFill>
              </a:rPr>
              <a:t>cross-platform framework (React Native)</a:t>
            </a:r>
            <a:r>
              <a:rPr lang="en-US">
                <a:solidFill>
                  <a:schemeClr val="dk2"/>
                </a:solidFill>
              </a:rPr>
              <a:t> will deliver a unified mobile and web experience.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>
                <a:solidFill>
                  <a:schemeClr val="dk2"/>
                </a:solidFill>
              </a:rPr>
              <a:t>Backend:</a:t>
            </a:r>
            <a:r>
              <a:rPr lang="en-US">
                <a:solidFill>
                  <a:schemeClr val="dk2"/>
                </a:solidFill>
              </a:rPr>
              <a:t> </a:t>
            </a:r>
            <a:r>
              <a:rPr b="1" lang="en-US">
                <a:solidFill>
                  <a:schemeClr val="dk2"/>
                </a:solidFill>
              </a:rPr>
              <a:t>Decoupled Node.js services</a:t>
            </a:r>
            <a:r>
              <a:rPr lang="en-US">
                <a:solidFill>
                  <a:schemeClr val="dk2"/>
                </a:solidFill>
              </a:rPr>
              <a:t> will manage individual modules (Admissions, Finance, etc.).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>
                <a:solidFill>
                  <a:schemeClr val="dk2"/>
                </a:solidFill>
              </a:rPr>
              <a:t>AI Core:</a:t>
            </a:r>
            <a:r>
              <a:rPr lang="en-US">
                <a:solidFill>
                  <a:schemeClr val="dk2"/>
                </a:solidFill>
              </a:rPr>
              <a:t> An </a:t>
            </a:r>
            <a:r>
              <a:rPr b="1" lang="en-US">
                <a:solidFill>
                  <a:schemeClr val="dk2"/>
                </a:solidFill>
              </a:rPr>
              <a:t>AI agentic layer (LangChain)</a:t>
            </a:r>
            <a:r>
              <a:rPr lang="en-US">
                <a:solidFill>
                  <a:schemeClr val="dk2"/>
                </a:solidFill>
              </a:rPr>
              <a:t> will orchestrate workflows between services using the A2A protocol.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>
                <a:solidFill>
                  <a:schemeClr val="dk2"/>
                </a:solidFill>
              </a:rPr>
              <a:t>Data Integrity:</a:t>
            </a:r>
            <a:r>
              <a:rPr lang="en-US">
                <a:solidFill>
                  <a:schemeClr val="dk2"/>
                </a:solidFill>
              </a:rPr>
              <a:t> An </a:t>
            </a:r>
            <a:r>
              <a:rPr b="1" lang="en-US">
                <a:solidFill>
                  <a:schemeClr val="dk2"/>
                </a:solidFill>
              </a:rPr>
              <a:t>open-source blockchain (Hyperledger Fabric)</a:t>
            </a:r>
            <a:r>
              <a:rPr lang="en-US">
                <a:solidFill>
                  <a:schemeClr val="dk2"/>
                </a:solidFill>
              </a:rPr>
              <a:t> will create an immutable, auditable trail for critical student records.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>
                <a:solidFill>
                  <a:schemeClr val="dk2"/>
                </a:solidFill>
              </a:rPr>
              <a:t>Methodology:</a:t>
            </a:r>
            <a:r>
              <a:rPr lang="en-US">
                <a:solidFill>
                  <a:schemeClr val="dk2"/>
                </a:solidFill>
              </a:rPr>
              <a:t> An </a:t>
            </a:r>
            <a:r>
              <a:rPr b="1" lang="en-US">
                <a:solidFill>
                  <a:schemeClr val="dk2"/>
                </a:solidFill>
              </a:rPr>
              <a:t>agile, phased approach</a:t>
            </a:r>
            <a:r>
              <a:rPr lang="en-US">
                <a:solidFill>
                  <a:schemeClr val="dk2"/>
                </a:solidFill>
              </a:rPr>
              <a:t> will be used, starting with an MVP and scaling up.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22" name="Google Shape;122;p15" title="Gemini_Generated_Image_gu5y4gu5y4gu5y4g.png"/>
          <p:cNvPicPr preferRelativeResize="0"/>
          <p:nvPr/>
        </p:nvPicPr>
        <p:blipFill rotWithShape="1">
          <a:blip r:embed="rId4">
            <a:alphaModFix/>
          </a:blip>
          <a:srcRect b="18499" l="-2530" r="2530" t="-3281"/>
          <a:stretch/>
        </p:blipFill>
        <p:spPr>
          <a:xfrm>
            <a:off x="6213575" y="1238550"/>
            <a:ext cx="5637000" cy="496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rotWithShape="0" dir="5400000" dist="23000">
              <a:srgbClr val="80808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6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Times New Roman"/>
                <a:ea typeface="Times New Roman"/>
                <a:cs typeface="Times New Roman"/>
                <a:sym typeface="Times New Roman"/>
              </a:rPr>
              <a:t>FEASIBILITY AND VIABILITY</a:t>
            </a:r>
            <a:endParaRPr/>
          </a:p>
        </p:txBody>
      </p:sp>
      <p:sp>
        <p:nvSpPr>
          <p:cNvPr id="130" name="Google Shape;130;p16"/>
          <p:cNvSpPr txBox="1"/>
          <p:nvPr/>
        </p:nvSpPr>
        <p:spPr>
          <a:xfrm>
            <a:off x="-2748175" y="2126652"/>
            <a:ext cx="972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6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b="1" i="0" lang="en-US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b="1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2" name="Google Shape;132;p16"/>
          <p:cNvSpPr txBox="1"/>
          <p:nvPr>
            <p:ph idx="11" type="ftr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 b="0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descr="Your startup LOGO" id="133" name="Google Shape;133;p16"/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Ednext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s://www.sih.gov.in/img1/SIH-Logo.png" id="134" name="Google Shape;13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1366" y="57097"/>
            <a:ext cx="2209120" cy="112286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/>
          <p:cNvSpPr txBox="1"/>
          <p:nvPr/>
        </p:nvSpPr>
        <p:spPr>
          <a:xfrm>
            <a:off x="169575" y="1095375"/>
            <a:ext cx="7163400" cy="51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500">
                <a:solidFill>
                  <a:schemeClr val="dk2"/>
                </a:solidFill>
              </a:rPr>
              <a:t>Feasibility Analysis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Tech:</a:t>
            </a:r>
            <a:r>
              <a:rPr lang="en-US" sz="1500">
                <a:solidFill>
                  <a:schemeClr val="dk2"/>
                </a:solidFill>
              </a:rPr>
              <a:t> Uses popular, free tools like React, Node.js, and Hyperledger.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Problem-Solver:</a:t>
            </a:r>
            <a:r>
              <a:rPr lang="en-US" sz="1500">
                <a:solidFill>
                  <a:schemeClr val="dk2"/>
                </a:solidFill>
              </a:rPr>
              <a:t> Directly fixes data-sharing and UX issues for Indian schools.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Scalable:</a:t>
            </a:r>
            <a:r>
              <a:rPr lang="en-US" sz="1500">
                <a:solidFill>
                  <a:schemeClr val="dk2"/>
                </a:solidFill>
              </a:rPr>
              <a:t> Flexible design grows easily from small colleges to large universities.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500">
                <a:solidFill>
                  <a:schemeClr val="dk2"/>
                </a:solidFill>
              </a:rPr>
              <a:t>Potential Challenges &amp; Risks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Integration:</a:t>
            </a:r>
            <a:r>
              <a:rPr lang="en-US" sz="1500">
                <a:solidFill>
                  <a:schemeClr val="dk2"/>
                </a:solidFill>
              </a:rPr>
              <a:t> Connecting to old school software is complex; data migration risky.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User Adoption:</a:t>
            </a:r>
            <a:r>
              <a:rPr lang="en-US" sz="1500">
                <a:solidFill>
                  <a:schemeClr val="dk2"/>
                </a:solidFill>
              </a:rPr>
              <a:t> Staff may resist new systems; data privacy is a key concern.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Maintenance:</a:t>
            </a:r>
            <a:r>
              <a:rPr lang="en-US" sz="1500">
                <a:solidFill>
                  <a:schemeClr val="dk2"/>
                </a:solidFill>
              </a:rPr>
              <a:t> AI needs constant updates; securing long-term resources is tough.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500">
                <a:solidFill>
                  <a:schemeClr val="dk2"/>
                </a:solidFill>
              </a:rPr>
              <a:t>Strategies to Overcome Challenges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Smart Tools:</a:t>
            </a:r>
            <a:r>
              <a:rPr lang="en-US" sz="1500">
                <a:solidFill>
                  <a:schemeClr val="dk2"/>
                </a:solidFill>
              </a:rPr>
              <a:t> Use automation (RPA) for old systems; migrate data carefully.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User Focus:</a:t>
            </a:r>
            <a:r>
              <a:rPr lang="en-US" sz="1500">
                <a:solidFill>
                  <a:schemeClr val="dk2"/>
                </a:solidFill>
              </a:rPr>
              <a:t> Offer simple, multilingual training; blockchain ensures data trust.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Sustainment:</a:t>
            </a:r>
            <a:r>
              <a:rPr lang="en-US" sz="1500">
                <a:solidFill>
                  <a:schemeClr val="dk2"/>
                </a:solidFill>
              </a:rPr>
              <a:t> Automate AI monitoring (MLOps); build strong partnerships for support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36" name="Google Shape;136;p16" title="Gemini_Generated_Image_bpig0kbpig0kbpig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2975" y="1179975"/>
            <a:ext cx="4706624" cy="4877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rotWithShape="0" dir="5400000" dist="23000">
              <a:srgbClr val="80808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7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Times New Roman"/>
                <a:ea typeface="Times New Roman"/>
                <a:cs typeface="Times New Roman"/>
                <a:sym typeface="Times New Roman"/>
              </a:rPr>
              <a:t>IMPACT AND BENEFITS</a:t>
            </a:r>
            <a:endParaRPr/>
          </a:p>
        </p:txBody>
      </p:sp>
      <p:sp>
        <p:nvSpPr>
          <p:cNvPr id="144" name="Google Shape;144;p17"/>
          <p:cNvSpPr txBox="1"/>
          <p:nvPr/>
        </p:nvSpPr>
        <p:spPr>
          <a:xfrm>
            <a:off x="-5943150" y="2635375"/>
            <a:ext cx="3915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b="1" i="0" lang="en-US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b="1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6" name="Google Shape;146;p17"/>
          <p:cNvSpPr txBox="1"/>
          <p:nvPr>
            <p:ph idx="11" type="ftr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 b="0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descr="Your startup LOGO" id="147" name="Google Shape;147;p17"/>
          <p:cNvSpPr/>
          <p:nvPr/>
        </p:nvSpPr>
        <p:spPr>
          <a:xfrm>
            <a:off x="329775" y="252250"/>
            <a:ext cx="1250700" cy="807300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Ednext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s://www.sih.gov.in/img1/SIH-Logo.png" id="148" name="Google Shape;14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1366" y="57097"/>
            <a:ext cx="2209120" cy="112286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7"/>
          <p:cNvSpPr txBox="1"/>
          <p:nvPr/>
        </p:nvSpPr>
        <p:spPr>
          <a:xfrm>
            <a:off x="74625" y="1092125"/>
            <a:ext cx="7570200" cy="52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500">
                <a:solidFill>
                  <a:schemeClr val="dk2"/>
                </a:solidFill>
              </a:rPr>
              <a:t>Potential Impacts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Transformation:</a:t>
            </a:r>
            <a:r>
              <a:rPr lang="en-US" sz="1500">
                <a:solidFill>
                  <a:schemeClr val="dk2"/>
                </a:solidFill>
              </a:rPr>
              <a:t> Drives digital transformation from static systems to dynamic ERPs.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Analytics:</a:t>
            </a:r>
            <a:r>
              <a:rPr lang="en-US" sz="1500">
                <a:solidFill>
                  <a:schemeClr val="dk2"/>
                </a:solidFill>
              </a:rPr>
              <a:t> Provides predictive analytics for data-driven school management.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Transparency:</a:t>
            </a:r>
            <a:r>
              <a:rPr lang="en-US" sz="1500">
                <a:solidFill>
                  <a:schemeClr val="dk2"/>
                </a:solidFill>
              </a:rPr>
              <a:t> Establishes operational transparency with secure, auditable logs.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Empowerment:</a:t>
            </a:r>
            <a:r>
              <a:rPr lang="en-US" sz="1500">
                <a:solidFill>
                  <a:schemeClr val="dk2"/>
                </a:solidFill>
              </a:rPr>
              <a:t> Empowers users with an accessible and user-centric UI/UX.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500">
                <a:solidFill>
                  <a:schemeClr val="dk2"/>
                </a:solidFill>
              </a:rPr>
              <a:t>Key Benefits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Automation:</a:t>
            </a:r>
            <a:r>
              <a:rPr lang="en-US" sz="1500">
                <a:solidFill>
                  <a:schemeClr val="dk2"/>
                </a:solidFill>
              </a:rPr>
              <a:t> Delivers workflow automation, </a:t>
            </a:r>
            <a:r>
              <a:rPr lang="en-US" sz="1500">
                <a:solidFill>
                  <a:schemeClr val="dk2"/>
                </a:solidFill>
              </a:rPr>
              <a:t>on whatsapp and our mobile application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Security:</a:t>
            </a:r>
            <a:r>
              <a:rPr lang="en-US" sz="1500">
                <a:solidFill>
                  <a:schemeClr val="dk2"/>
                </a:solidFill>
              </a:rPr>
              <a:t> Secures records with immutable ledgers, ensuring verifiable data integrity.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Communication:</a:t>
            </a:r>
            <a:r>
              <a:rPr lang="en-US" sz="1500">
                <a:solidFill>
                  <a:schemeClr val="dk2"/>
                </a:solidFill>
              </a:rPr>
              <a:t> Creates a unified platform for real-time stakeholder communication.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1500">
                <a:solidFill>
                  <a:schemeClr val="dk2"/>
                </a:solidFill>
              </a:rPr>
              <a:t>Intervention:</a:t>
            </a:r>
            <a:r>
              <a:rPr lang="en-US" sz="1500">
                <a:solidFill>
                  <a:schemeClr val="dk2"/>
                </a:solidFill>
              </a:rPr>
              <a:t> Enables ML-driven interventions by identifying at-risk students.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50" name="Google Shape;150;p17" title="Gemini_Generated_Image_tb3w57tb3w57tb3w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4825" y="1332375"/>
            <a:ext cx="4394775" cy="483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rotWithShape="0" dir="5400000" dist="23000">
              <a:srgbClr val="80808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Times New Roman"/>
                <a:ea typeface="Times New Roman"/>
                <a:cs typeface="Times New Roman"/>
                <a:sym typeface="Times New Roman"/>
              </a:rPr>
              <a:t>RESEARCH  AND REFERENCES</a:t>
            </a:r>
            <a:endParaRPr/>
          </a:p>
        </p:txBody>
      </p:sp>
      <p:sp>
        <p:nvSpPr>
          <p:cNvPr id="158" name="Google Shape;158;p18"/>
          <p:cNvSpPr txBox="1"/>
          <p:nvPr/>
        </p:nvSpPr>
        <p:spPr>
          <a:xfrm>
            <a:off x="-4030250" y="2062655"/>
            <a:ext cx="1900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8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b="1" i="0" lang="en-US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b="1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0" name="Google Shape;160;p18"/>
          <p:cNvSpPr txBox="1"/>
          <p:nvPr>
            <p:ph idx="11" type="ftr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 b="0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descr="Your startup LOGO" id="161" name="Google Shape;161;p18"/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  <a:solidFill>
            <a:schemeClr val="lt1"/>
          </a:solidFill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Edunex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s://www.sih.gov.in/img1/SIH-Logo.png" id="162" name="Google Shape;16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1366" y="57097"/>
            <a:ext cx="2209120" cy="1122868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8"/>
          <p:cNvSpPr txBox="1"/>
          <p:nvPr/>
        </p:nvSpPr>
        <p:spPr>
          <a:xfrm>
            <a:off x="47475" y="1132825"/>
            <a:ext cx="11660700" cy="55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Samarth ERP Documentation</a:t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Official Docs: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https://docs.samarth.ac.in/docs/intro/introduction/</a:t>
            </a:r>
            <a:br>
              <a:rPr lang="en-US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</a:b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(Comprehensive documentation covering installation, modules, APIs, and system architecture</a:t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Official Samarth Portal: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https://samarth.edu.in</a:t>
            </a:r>
            <a:br>
              <a:rPr lang="en-US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</a:b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(Main website for Samarth ERP with overview, news, and rollout information)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Samarth eGov Smarter Automation Engine: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8"/>
              </a:rPr>
              <a:t>https://scdn.samarth.ac.in</a:t>
            </a:r>
            <a:endParaRPr sz="1200" u="sng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AI Agentic Frameworks (LangChain, TensorFlow)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LangChain educational resources: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9"/>
              </a:rPr>
              <a:t>https://docs.n8n.io/advanced-ai/langchain/langchain-learning-resources/</a:t>
            </a:r>
            <a:endParaRPr sz="1200" u="sng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 agentic AI ERP use cases: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10"/>
              </a:rPr>
              <a:t>https://research.aimultiple.com/agentic-ai-erp/</a:t>
            </a:r>
            <a:endParaRPr sz="1200" u="sng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Technical research paper on arXiv explaining architecture, training, and performance: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11"/>
              </a:rPr>
              <a:t>https://arxiv.org/abs/2509.05276</a:t>
            </a:r>
            <a:endParaRPr sz="1200" u="sng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introduction and documentation with setup and deployment info on GitHub:</a:t>
            </a:r>
            <a:b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12"/>
              </a:rPr>
              <a:t>https://github.com/BICLab/SpikingBrain-7B</a:t>
            </a: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(README and folder structure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200"/>
              <a:buFont typeface="Roboto"/>
              <a:buAutoNum type="alphaLcPeriod"/>
            </a:pPr>
            <a:r>
              <a:t/>
            </a:r>
            <a:endParaRPr sz="1200" u="sng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rotWithShape="0" dir="5400000" dist="23000">
              <a:srgbClr val="80808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9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b="1" i="0" lang="en-US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b="1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1" name="Google Shape;171;p19"/>
          <p:cNvSpPr txBox="1"/>
          <p:nvPr>
            <p:ph idx="11" type="ftr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 b="0" i="0" sz="12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2" name="Google Shape;172;p19"/>
          <p:cNvSpPr/>
          <p:nvPr/>
        </p:nvSpPr>
        <p:spPr>
          <a:xfrm>
            <a:off x="0" y="1791032"/>
            <a:ext cx="12192000" cy="43192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AE5F1"/>
          </a:solidFill>
          <a:ln cap="flat" cmpd="sng" w="38100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9"/>
          <p:cNvSpPr txBox="1"/>
          <p:nvPr/>
        </p:nvSpPr>
        <p:spPr>
          <a:xfrm>
            <a:off x="367832" y="1915454"/>
            <a:ext cx="11764736" cy="40703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14350" lvl="0" marL="51435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Kindly keep the maximum slides limit up to six </a:t>
            </a:r>
            <a:r>
              <a:rPr b="1" i="0" lang="en-US" sz="18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(6). 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 Including the title slide) 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Try to avoid paragraphs and post your idea in points /diagrams / Infographics /pictures 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Keep your explanation precise and easy to understand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Idea should be unique and novel. 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can only use provided </a:t>
            </a: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template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making the </a:t>
            </a: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PPT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without changing the idea details pointers (mentioned in previous slides).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need to save the file in PDF and upload the same on portal. No PPT, Word Doc or any other format will be supported.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885" lvl="0" marL="51435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Note - You can delete this slide (Important Pointers) when you upload the details of your idea on SIH portal.</a:t>
            </a:r>
            <a:endParaRPr b="1" sz="180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6230" lvl="1" marL="914400" marR="0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9"/>
          <p:cNvSpPr txBox="1"/>
          <p:nvPr/>
        </p:nvSpPr>
        <p:spPr>
          <a:xfrm>
            <a:off x="1393371" y="107066"/>
            <a:ext cx="841054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IMPORTANT INSTRUCTIONS</a:t>
            </a:r>
            <a:endParaRPr b="1" sz="3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19"/>
          <p:cNvSpPr txBox="1"/>
          <p:nvPr/>
        </p:nvSpPr>
        <p:spPr>
          <a:xfrm>
            <a:off x="602343" y="1181900"/>
            <a:ext cx="9557657" cy="341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Please ensure below pointers are met while submitting the Idea PPT: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www.sih.gov.in/img1/SIH-Logo.png" id="176" name="Google Shape;17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1366" y="57097"/>
            <a:ext cx="2209120" cy="1122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